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305" r:id="rId6"/>
    <p:sldId id="275" r:id="rId7"/>
    <p:sldId id="315" r:id="rId8"/>
    <p:sldId id="307" r:id="rId9"/>
    <p:sldId id="314" r:id="rId10"/>
    <p:sldId id="320" r:id="rId11"/>
    <p:sldId id="290" r:id="rId12"/>
    <p:sldId id="272" r:id="rId13"/>
    <p:sldId id="292" r:id="rId14"/>
    <p:sldId id="313" r:id="rId15"/>
    <p:sldId id="293" r:id="rId16"/>
    <p:sldId id="312" r:id="rId17"/>
    <p:sldId id="276" r:id="rId18"/>
    <p:sldId id="258" r:id="rId19"/>
    <p:sldId id="303" r:id="rId20"/>
    <p:sldId id="310" r:id="rId21"/>
    <p:sldId id="278" r:id="rId22"/>
    <p:sldId id="319" r:id="rId23"/>
    <p:sldId id="318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a Wallander" initials="MW" lastIdx="3" clrIdx="0">
    <p:extLst>
      <p:ext uri="{19B8F6BF-5375-455C-9EA6-DF929625EA0E}">
        <p15:presenceInfo xmlns:p15="http://schemas.microsoft.com/office/powerpoint/2012/main" userId="S-1-5-21-1737539848-2554520709-645866835-6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Total Revenue 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32603</c:v>
                </c:pt>
                <c:pt idx="1">
                  <c:v>72623</c:v>
                </c:pt>
                <c:pt idx="2">
                  <c:v>80879</c:v>
                </c:pt>
                <c:pt idx="3">
                  <c:v>140062</c:v>
                </c:pt>
                <c:pt idx="4">
                  <c:v>215930</c:v>
                </c:pt>
                <c:pt idx="5">
                  <c:v>455924</c:v>
                </c:pt>
                <c:pt idx="6">
                  <c:v>323277</c:v>
                </c:pt>
                <c:pt idx="7">
                  <c:v>547770</c:v>
                </c:pt>
                <c:pt idx="8">
                  <c:v>138999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72-47D6-91B5-B08EA9A0F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25880"/>
        <c:axId val="665015688"/>
      </c:barChart>
      <c:catAx>
        <c:axId val="66502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015688"/>
        <c:crosses val="autoZero"/>
        <c:auto val="1"/>
        <c:lblAlgn val="ctr"/>
        <c:lblOffset val="100"/>
        <c:noMultiLvlLbl val="0"/>
      </c:catAx>
      <c:valAx>
        <c:axId val="665015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025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7T18:36:23.145" idx="3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07T20:24:55.78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0.91052</cdr:x>
      <cdr:y>0.60309</cdr:y>
    </cdr:from>
    <cdr:to>
      <cdr:x>0.96932</cdr:x>
      <cdr:y>0.64259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EEB05D-089C-48BD-BB5A-0E2EA1CC488C}"/>
            </a:ext>
          </a:extLst>
        </cdr:cNvPr>
        <cdr:cNvSpPr txBox="1"/>
      </cdr:nvSpPr>
      <cdr:spPr>
        <a:xfrm xmlns:a="http://schemas.openxmlformats.org/drawingml/2006/main">
          <a:off x="9088967" y="2757311"/>
          <a:ext cx="587022" cy="180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5/22/2020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5/22/2020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1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6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4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5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9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25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99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95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31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9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77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7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2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7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8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0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3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2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5/22/2020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comments" Target="../comments/commen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1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93171" y="4323072"/>
            <a:ext cx="5734050" cy="955565"/>
          </a:xfrm>
        </p:spPr>
        <p:txBody>
          <a:bodyPr/>
          <a:lstStyle/>
          <a:p>
            <a:r>
              <a:rPr lang="en-US" dirty="0"/>
              <a:t>FY20 Development Update</a:t>
            </a:r>
          </a:p>
          <a:p>
            <a:r>
              <a:rPr lang="en-US" dirty="0"/>
              <a:t>Marcia Wallander, Director of Development</a:t>
            </a:r>
          </a:p>
          <a:p>
            <a:r>
              <a:rPr lang="en-US" dirty="0"/>
              <a:t>January 30,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0632D5-B516-4DEC-AD9C-8C9A6A14AF8B}"/>
              </a:ext>
            </a:extLst>
          </p:cNvPr>
          <p:cNvSpPr/>
          <p:nvPr/>
        </p:nvSpPr>
        <p:spPr>
          <a:xfrm>
            <a:off x="593171" y="2789615"/>
            <a:ext cx="55213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all" dirty="0">
                <a:solidFill>
                  <a:srgbClr val="514843"/>
                </a:solidFill>
                <a:latin typeface="Plantagenet Cherokee"/>
                <a:ea typeface="+mj-ea"/>
                <a:cs typeface="+mj-cs"/>
              </a:rPr>
              <a:t>Felician Mission:  Haiti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240213-C222-493B-8707-6FE1F78F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647" y="830417"/>
            <a:ext cx="4474852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3362-CFF3-4C61-8368-275A80EE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2292095"/>
            <a:ext cx="4577443" cy="1281530"/>
          </a:xfrm>
        </p:spPr>
        <p:txBody>
          <a:bodyPr/>
          <a:lstStyle/>
          <a:p>
            <a:r>
              <a:rPr lang="en-US" dirty="0"/>
              <a:t>Stewardship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E9E3B-02E4-4D3A-975C-3749F60A2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3521883"/>
            <a:ext cx="4904014" cy="1561845"/>
          </a:xfrm>
        </p:spPr>
        <p:txBody>
          <a:bodyPr>
            <a:normAutofit/>
          </a:bodyPr>
          <a:lstStyle/>
          <a:p>
            <a:r>
              <a:rPr lang="en-US" dirty="0"/>
              <a:t>First Celebrate Mission: Haiti donor thank you events held:</a:t>
            </a:r>
          </a:p>
          <a:p>
            <a:endParaRPr lang="en-US" dirty="0"/>
          </a:p>
          <a:p>
            <a:r>
              <a:rPr lang="en-US" dirty="0"/>
              <a:t>Sunday, October 13, 2019 – Livonia, Michigan</a:t>
            </a:r>
          </a:p>
          <a:p>
            <a:endParaRPr lang="en-US" sz="500" dirty="0"/>
          </a:p>
          <a:p>
            <a:r>
              <a:rPr lang="en-US" dirty="0"/>
              <a:t>Sunday, October 20, 2019 – Lodi, New Jersey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E5959DD-392E-4F83-86E9-5C7A419D8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r="14213"/>
          <a:stretch>
            <a:fillRect/>
          </a:stretch>
        </p:blipFill>
        <p:spPr>
          <a:xfrm>
            <a:off x="6727970" y="1441310"/>
            <a:ext cx="4974505" cy="4017650"/>
          </a:xfrm>
        </p:spPr>
      </p:pic>
    </p:spTree>
    <p:extLst>
      <p:ext uri="{BB962C8B-B14F-4D97-AF65-F5344CB8AC3E}">
        <p14:creationId xmlns:p14="http://schemas.microsoft.com/office/powerpoint/2010/main" val="1952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3362-CFF3-4C61-8368-275A80EE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2292095"/>
            <a:ext cx="4577443" cy="1281530"/>
          </a:xfrm>
        </p:spPr>
        <p:txBody>
          <a:bodyPr/>
          <a:lstStyle/>
          <a:p>
            <a:r>
              <a:rPr lang="en-US" dirty="0"/>
              <a:t>Stewardship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E9E3B-02E4-4D3A-975C-3749F60A2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3521883"/>
            <a:ext cx="4904014" cy="955565"/>
          </a:xfrm>
        </p:spPr>
        <p:txBody>
          <a:bodyPr/>
          <a:lstStyle/>
          <a:p>
            <a:r>
              <a:rPr lang="en-US" dirty="0"/>
              <a:t>Christmas Cards  </a:t>
            </a:r>
          </a:p>
          <a:p>
            <a:r>
              <a:rPr lang="en-US" dirty="0"/>
              <a:t>Sent to all donors, from 2014 or later who gave $25 or more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29766-CFB4-4F55-A8C4-D1BDCE047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94403" y="3414958"/>
            <a:ext cx="3983977" cy="3247664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75CF8A9-4EBB-48BE-8CED-3B08164D89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7072"/>
          <a:stretch>
            <a:fillRect/>
          </a:stretch>
        </p:blipFill>
        <p:spPr>
          <a:xfrm>
            <a:off x="5772053" y="256415"/>
            <a:ext cx="3910790" cy="315854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FF7F69-F136-4557-9726-088B8F01E549}"/>
              </a:ext>
            </a:extLst>
          </p:cNvPr>
          <p:cNvSpPr txBox="1"/>
          <p:nvPr/>
        </p:nvSpPr>
        <p:spPr>
          <a:xfrm>
            <a:off x="10086392" y="1922763"/>
            <a:ext cx="16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of card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72E38-AAD1-4AAB-BCDB-EAFF08195A91}"/>
              </a:ext>
            </a:extLst>
          </p:cNvPr>
          <p:cNvSpPr txBox="1"/>
          <p:nvPr/>
        </p:nvSpPr>
        <p:spPr>
          <a:xfrm>
            <a:off x="7287305" y="4108116"/>
            <a:ext cx="16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of card</a:t>
            </a:r>
          </a:p>
        </p:txBody>
      </p:sp>
    </p:spTree>
    <p:extLst>
      <p:ext uri="{BB962C8B-B14F-4D97-AF65-F5344CB8AC3E}">
        <p14:creationId xmlns:p14="http://schemas.microsoft.com/office/powerpoint/2010/main" val="19235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0E44-C06B-43D5-B97E-FBA3E3C8B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Communication/ Promotion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EB05935-9908-4F79-BE33-768836A647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232" b="9373"/>
          <a:stretch/>
        </p:blipFill>
        <p:spPr>
          <a:xfrm>
            <a:off x="7080307" y="1301484"/>
            <a:ext cx="4727721" cy="420091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09B5FAB-DA76-47FB-8B1F-6229918B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4117502"/>
            <a:ext cx="4904014" cy="955565"/>
          </a:xfrm>
        </p:spPr>
        <p:txBody>
          <a:bodyPr>
            <a:normAutofit/>
          </a:bodyPr>
          <a:lstStyle/>
          <a:p>
            <a:r>
              <a:rPr lang="en-US" dirty="0"/>
              <a:t>Felician Mission: Haiti</a:t>
            </a:r>
          </a:p>
          <a:p>
            <a:r>
              <a:rPr lang="en-US" dirty="0"/>
              <a:t>Website Landing Page</a:t>
            </a:r>
          </a:p>
          <a:p>
            <a:r>
              <a:rPr lang="en-US" dirty="0"/>
              <a:t>www.feliciansistersna.org/haiti</a:t>
            </a:r>
          </a:p>
        </p:txBody>
      </p:sp>
    </p:spTree>
    <p:extLst>
      <p:ext uri="{BB962C8B-B14F-4D97-AF65-F5344CB8AC3E}">
        <p14:creationId xmlns:p14="http://schemas.microsoft.com/office/powerpoint/2010/main" val="20482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0E44-C06B-43D5-B97E-FBA3E3C8B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Communication/ Promotion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09B5FAB-DA76-47FB-8B1F-6229918B4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4117502"/>
            <a:ext cx="4904014" cy="1488539"/>
          </a:xfrm>
        </p:spPr>
        <p:txBody>
          <a:bodyPr>
            <a:normAutofit/>
          </a:bodyPr>
          <a:lstStyle/>
          <a:p>
            <a:pPr>
              <a:lnSpc>
                <a:spcPct val="99000"/>
              </a:lnSpc>
            </a:pPr>
            <a:r>
              <a:rPr lang="en-US" dirty="0"/>
              <a:t>Felician Mission: Haiti Blog Update</a:t>
            </a:r>
          </a:p>
          <a:p>
            <a:pPr>
              <a:lnSpc>
                <a:spcPct val="99000"/>
              </a:lnSpc>
            </a:pPr>
            <a:r>
              <a:rPr lang="en-US" dirty="0"/>
              <a:t>Added giving option and informational tabs</a:t>
            </a:r>
          </a:p>
          <a:p>
            <a:pPr marL="285750" indent="-28575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en-US" dirty="0"/>
              <a:t>About</a:t>
            </a:r>
          </a:p>
          <a:p>
            <a:pPr marL="285750" indent="-28575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en-US" dirty="0"/>
              <a:t>How you can help</a:t>
            </a:r>
          </a:p>
          <a:p>
            <a:pPr marL="285750" indent="-28575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en-US" dirty="0"/>
              <a:t>Our Work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95D346A-217C-4155-95C0-899C1DC7E6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181" t="7032" r="15181" b="4030"/>
          <a:stretch/>
        </p:blipFill>
        <p:spPr>
          <a:xfrm>
            <a:off x="6519590" y="1557470"/>
            <a:ext cx="5210937" cy="3743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97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/>
              <a:t>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B3F000-91E4-48A4-9B5F-AD9E6F01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13" y="1298636"/>
            <a:ext cx="5212532" cy="4206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52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to Felician Mission: Haiti by Calendar Year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08077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0F39-D9F6-46B6-B76D-649A57BC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Fiscal Year Giving Comparison </a:t>
            </a:r>
            <a:br>
              <a:rPr lang="en-US" dirty="0"/>
            </a:br>
            <a:r>
              <a:rPr lang="en-US" dirty="0"/>
              <a:t>Giving to Date – January 28,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476D3-783A-434E-98D0-5B59B94B40E5}"/>
              </a:ext>
            </a:extLst>
          </p:cNvPr>
          <p:cNvSpPr txBox="1"/>
          <p:nvPr/>
        </p:nvSpPr>
        <p:spPr>
          <a:xfrm>
            <a:off x="7403593" y="1719263"/>
            <a:ext cx="3240961" cy="12926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Increase in donors as a result of increased direct mail opportunities.</a:t>
            </a:r>
          </a:p>
          <a:p>
            <a:endParaRPr lang="en-US" sz="4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GOAL: increase donors.</a:t>
            </a:r>
          </a:p>
          <a:p>
            <a:endParaRPr lang="en-US" sz="4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NOTE: 75% loss of donors over 5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152F3-F6C9-41A9-BFC7-42FA967D7A93}"/>
              </a:ext>
            </a:extLst>
          </p:cNvPr>
          <p:cNvSpPr txBox="1"/>
          <p:nvPr/>
        </p:nvSpPr>
        <p:spPr>
          <a:xfrm>
            <a:off x="1104901" y="3938923"/>
            <a:ext cx="4834792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Increase in giving and major donors. </a:t>
            </a:r>
          </a:p>
          <a:p>
            <a:endParaRPr lang="en-US" sz="4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GOAL: Build pipeline of major donors. </a:t>
            </a:r>
          </a:p>
          <a:p>
            <a:endParaRPr lang="en-US" sz="4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NOTE: Giving $100 or more can identify a major donor or planned giving opportunity.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5C8B041-16D3-484D-AC07-B479618BE7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58807"/>
              </p:ext>
            </p:extLst>
          </p:nvPr>
        </p:nvGraphicFramePr>
        <p:xfrm>
          <a:off x="1104900" y="1719263"/>
          <a:ext cx="6084888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Worksheet" r:id="rId4" imgW="3105409" imgH="1152262" progId="Excel.Sheet.12">
                  <p:embed/>
                </p:oleObj>
              </mc:Choice>
              <mc:Fallback>
                <p:oleObj name="Worksheet" r:id="rId4" imgW="3105409" imgH="11522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4900" y="1719263"/>
                        <a:ext cx="6084888" cy="208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BF7DD5-6D0F-4DC3-AAAC-640A16958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4082" r="10944" b="31195"/>
          <a:stretch/>
        </p:blipFill>
        <p:spPr>
          <a:xfrm rot="1215682">
            <a:off x="6862476" y="3619374"/>
            <a:ext cx="2608726" cy="2793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4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9E6D-87FB-42F9-8284-835F1A98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FY20 December Direct Mail Results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D492177-3EA7-45BF-9CC2-1423636F1FBB}"/>
              </a:ext>
            </a:extLst>
          </p:cNvPr>
          <p:cNvSpPr txBox="1"/>
          <p:nvPr/>
        </p:nvSpPr>
        <p:spPr>
          <a:xfrm>
            <a:off x="9401367" y="1778000"/>
            <a:ext cx="2393554" cy="351781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>
            <a:defPPr>
              <a:defRPr lang="en-US"/>
            </a:defPPr>
            <a:lvl1pPr indent="0">
              <a:lnSpc>
                <a:spcPts val="1400"/>
              </a:lnSpc>
              <a:defRPr sz="1100" b="1">
                <a:solidFill>
                  <a:schemeClr val="bg1"/>
                </a:solidFill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n-US" dirty="0"/>
              <a:t>Haiti donor response rate was 3x greater than Non-Haiti donors.  </a:t>
            </a:r>
          </a:p>
          <a:p>
            <a:endParaRPr lang="en-US" dirty="0"/>
          </a:p>
          <a:p>
            <a:r>
              <a:rPr lang="en-US" dirty="0"/>
              <a:t>Rationale: Frequency - </a:t>
            </a:r>
          </a:p>
          <a:p>
            <a:r>
              <a:rPr lang="en-US" dirty="0"/>
              <a:t>they had 5 touches:</a:t>
            </a:r>
          </a:p>
          <a:p>
            <a:r>
              <a:rPr lang="en-US" dirty="0"/>
              <a:t>Haiti donor report</a:t>
            </a:r>
          </a:p>
          <a:p>
            <a:r>
              <a:rPr lang="en-US" dirty="0"/>
              <a:t>Haiti Celebration invite</a:t>
            </a:r>
          </a:p>
          <a:p>
            <a:r>
              <a:rPr lang="en-US" dirty="0"/>
              <a:t>Giving Tuesday email</a:t>
            </a:r>
          </a:p>
          <a:p>
            <a:r>
              <a:rPr lang="en-US" sz="1200" dirty="0"/>
              <a:t>Felician</a:t>
            </a:r>
            <a:r>
              <a:rPr lang="en-US" dirty="0"/>
              <a:t> Magazine</a:t>
            </a:r>
          </a:p>
          <a:p>
            <a:r>
              <a:rPr lang="en-US" dirty="0"/>
              <a:t>Haiti Christmas card  </a:t>
            </a:r>
          </a:p>
          <a:p>
            <a:endParaRPr lang="en-US" dirty="0"/>
          </a:p>
          <a:p>
            <a:r>
              <a:rPr lang="en-US" dirty="0"/>
              <a:t>They may know or have seen </a:t>
            </a:r>
            <a:r>
              <a:rPr lang="en-US" dirty="0" err="1"/>
              <a:t>Srs</a:t>
            </a:r>
            <a:r>
              <a:rPr lang="en-US" dirty="0"/>
              <a:t>. Marilyn or Inga at church.  </a:t>
            </a:r>
          </a:p>
          <a:p>
            <a:endParaRPr lang="en-US" dirty="0"/>
          </a:p>
          <a:p>
            <a:r>
              <a:rPr lang="en-US" dirty="0"/>
              <a:t>They might subscribe to the Haiti blog. </a:t>
            </a:r>
          </a:p>
          <a:p>
            <a:endParaRPr lang="en-US" dirty="0"/>
          </a:p>
          <a:p>
            <a:r>
              <a:rPr lang="en-US" dirty="0"/>
              <a:t>They are informed!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73B2524-E0B2-463A-BBF1-D176207BD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1940"/>
              </p:ext>
            </p:extLst>
          </p:nvPr>
        </p:nvGraphicFramePr>
        <p:xfrm>
          <a:off x="1104900" y="1562187"/>
          <a:ext cx="8209264" cy="37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Worksheet" r:id="rId4" imgW="6638722" imgH="3019294" progId="Excel.Sheet.8">
                  <p:embed/>
                </p:oleObj>
              </mc:Choice>
              <mc:Fallback>
                <p:oleObj name="Worksheet" r:id="rId4" imgW="6638722" imgH="301929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4900" y="1562187"/>
                        <a:ext cx="8209264" cy="373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BA8766B9-A7D4-44D6-AA44-BC35583D9BCF}"/>
              </a:ext>
            </a:extLst>
          </p:cNvPr>
          <p:cNvSpPr txBox="1"/>
          <p:nvPr/>
        </p:nvSpPr>
        <p:spPr>
          <a:xfrm>
            <a:off x="2617776" y="5320980"/>
            <a:ext cx="6031273" cy="854744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100" b="1" dirty="0">
                <a:solidFill>
                  <a:schemeClr val="bg1"/>
                </a:solidFill>
              </a:rPr>
              <a:t>Recent Haiti donors 7x more likely to give vs. donors who gave 1 year ago</a:t>
            </a:r>
          </a:p>
          <a:p>
            <a:pPr>
              <a:lnSpc>
                <a:spcPts val="1400"/>
              </a:lnSpc>
            </a:pPr>
            <a:r>
              <a:rPr lang="en-US" b="1" dirty="0">
                <a:solidFill>
                  <a:schemeClr val="bg1"/>
                </a:solidFill>
              </a:rPr>
              <a:t>Recent donors who just gave 2x more likely to give vs. donors who gave  </a:t>
            </a:r>
            <a:r>
              <a:rPr lang="en-US" sz="11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ts val="1400"/>
              </a:lnSpc>
            </a:pPr>
            <a:endParaRPr lang="en-US" sz="1200" b="1" dirty="0">
              <a:solidFill>
                <a:schemeClr val="bg1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100" b="1" dirty="0">
                <a:solidFill>
                  <a:schemeClr val="bg1"/>
                </a:solidFill>
              </a:rPr>
              <a:t>Rationale</a:t>
            </a:r>
            <a:r>
              <a:rPr lang="en-US" sz="1100" dirty="0">
                <a:solidFill>
                  <a:schemeClr val="bg1"/>
                </a:solidFill>
              </a:rPr>
              <a:t>: Recency – keeping in touch increases awareness.</a:t>
            </a:r>
          </a:p>
        </p:txBody>
      </p:sp>
    </p:spTree>
    <p:extLst>
      <p:ext uri="{BB962C8B-B14F-4D97-AF65-F5344CB8AC3E}">
        <p14:creationId xmlns:p14="http://schemas.microsoft.com/office/powerpoint/2010/main" val="3075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9E6D-87FB-42F9-8284-835F1A98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Revenue by Appeal as of January 14, 2020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6C287-265A-4B06-A2FA-454DE48C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559379" cy="4572000"/>
          </a:xfrm>
        </p:spPr>
        <p:txBody>
          <a:bodyPr>
            <a:normAutofit/>
          </a:bodyPr>
          <a:lstStyle/>
          <a:p>
            <a:r>
              <a:rPr lang="en-US" sz="2000" dirty="0"/>
              <a:t>Appeals help us understand how the money came in to provide us with the ability to evaluate fundraising initiatives.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Tracking individual 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Coding envelopes in magazines, direct mail letters, giving programs at schools and parishes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Updated blog and website to increase online giving</a:t>
            </a:r>
          </a:p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72DE8E0-C08F-447B-B722-65E4CEB89B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548946"/>
              </p:ext>
            </p:extLst>
          </p:nvPr>
        </p:nvGraphicFramePr>
        <p:xfrm>
          <a:off x="4915877" y="1600200"/>
          <a:ext cx="6171221" cy="4824046"/>
        </p:xfrm>
        <a:graphic>
          <a:graphicData uri="http://schemas.openxmlformats.org/drawingml/2006/table">
            <a:tbl>
              <a:tblPr/>
              <a:tblGrid>
                <a:gridCol w="870657">
                  <a:extLst>
                    <a:ext uri="{9D8B030D-6E8A-4147-A177-3AD203B41FA5}">
                      <a16:colId xmlns:a16="http://schemas.microsoft.com/office/drawing/2014/main" val="2987064471"/>
                    </a:ext>
                  </a:extLst>
                </a:gridCol>
                <a:gridCol w="1086581">
                  <a:extLst>
                    <a:ext uri="{9D8B030D-6E8A-4147-A177-3AD203B41FA5}">
                      <a16:colId xmlns:a16="http://schemas.microsoft.com/office/drawing/2014/main" val="2999868261"/>
                    </a:ext>
                  </a:extLst>
                </a:gridCol>
                <a:gridCol w="1281608">
                  <a:extLst>
                    <a:ext uri="{9D8B030D-6E8A-4147-A177-3AD203B41FA5}">
                      <a16:colId xmlns:a16="http://schemas.microsoft.com/office/drawing/2014/main" val="1706860105"/>
                    </a:ext>
                  </a:extLst>
                </a:gridCol>
                <a:gridCol w="661699">
                  <a:extLst>
                    <a:ext uri="{9D8B030D-6E8A-4147-A177-3AD203B41FA5}">
                      <a16:colId xmlns:a16="http://schemas.microsoft.com/office/drawing/2014/main" val="2322464506"/>
                    </a:ext>
                  </a:extLst>
                </a:gridCol>
                <a:gridCol w="585082">
                  <a:extLst>
                    <a:ext uri="{9D8B030D-6E8A-4147-A177-3AD203B41FA5}">
                      <a16:colId xmlns:a16="http://schemas.microsoft.com/office/drawing/2014/main" val="4121647467"/>
                    </a:ext>
                  </a:extLst>
                </a:gridCol>
                <a:gridCol w="585082">
                  <a:extLst>
                    <a:ext uri="{9D8B030D-6E8A-4147-A177-3AD203B41FA5}">
                      <a16:colId xmlns:a16="http://schemas.microsoft.com/office/drawing/2014/main" val="2806408181"/>
                    </a:ext>
                  </a:extLst>
                </a:gridCol>
                <a:gridCol w="1100512">
                  <a:extLst>
                    <a:ext uri="{9D8B030D-6E8A-4147-A177-3AD203B41FA5}">
                      <a16:colId xmlns:a16="http://schemas.microsoft.com/office/drawing/2014/main" val="1616344494"/>
                    </a:ext>
                  </a:extLst>
                </a:gridCol>
              </a:tblGrid>
              <a:tr h="298562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Solicited Revenue for Felician Mission: Haiti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98269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Category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Campaign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Appeal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Given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Avg/Gift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Note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Package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475461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Capital Campaign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Haiti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Haiti Capital Cmpgn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$21,500.00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$3,566.67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662548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St. Mary Hospital Gala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SMMGALA19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$1,150.00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$383.33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$3,950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439784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Direct Mail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December Direct Mail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 packages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$20,705.00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$316.67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267616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 Tuesday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GivingTuesday2019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$9,500.00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$226.19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$30,205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904057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Grants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Grants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Grant Proposal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$50,000.00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$50,000.00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$50,000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240911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Outreach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 Tree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 Tree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$4,391.00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$88.35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799938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 Treeq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Giving Tree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$1,475.00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$86.76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540196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 19CCR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$4,875.00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$348.21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589769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 19CSA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$11,680.00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$115.64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138524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Mission Appeal 19RSSS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$100.00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$50.00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$22,521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62959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Stewardship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Acquisition - Haiti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Report to non-Haiti donors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$13,595.19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$100.71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160810"/>
                  </a:ext>
                </a:extLst>
              </a:tr>
              <a:tr h="43404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Felician Magazine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Autumn 2019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$20,909.00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$133.82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(Not all Haiti)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778602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Haiti Celebration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Livonia, MI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$1,415.00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$283.00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450757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Haiti Celebration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Lodi, NJ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$165,740.00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$10,358.75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168786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Haiti Stewardship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Donor Report 2019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$12,270.00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$201.15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2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45585"/>
                  </a:ext>
                </a:extLst>
              </a:tr>
              <a:tr h="43404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Stewardship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Christmas Email 2019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$10,260.00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$176.90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 (Not all Haiti)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solidFill>
                            <a:srgbClr val="200000"/>
                          </a:solidFill>
                          <a:effectLst/>
                          <a:latin typeface="Calibri Light" panose="020F0302020204030204" pitchFamily="34" charset="0"/>
                        </a:rPr>
                        <a:t>$224,189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757628"/>
                  </a:ext>
                </a:extLst>
              </a:tr>
              <a:tr h="298562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RAISED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$        330,865 </a:t>
                      </a:r>
                    </a:p>
                  </a:txBody>
                  <a:tcPr marL="6141" marR="6141" marT="6141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59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6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96511" y="76200"/>
            <a:ext cx="9980682" cy="1096962"/>
          </a:xfrm>
        </p:spPr>
        <p:txBody>
          <a:bodyPr/>
          <a:lstStyle/>
          <a:p>
            <a:r>
              <a:rPr lang="en-US" dirty="0"/>
              <a:t>Felician Mission: Haiti Development Future Efforts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199"/>
            <a:ext cx="5312678" cy="4808989"/>
          </a:xfrm>
        </p:spPr>
        <p:txBody>
          <a:bodyPr>
            <a:normAutofit/>
          </a:bodyPr>
          <a:lstStyle/>
          <a:p>
            <a:pPr lvl="0"/>
            <a:r>
              <a:rPr lang="en-US" sz="1700" dirty="0"/>
              <a:t>Outreach to parishes, schools and FSNA ministries</a:t>
            </a:r>
          </a:p>
          <a:p>
            <a:r>
              <a:rPr lang="en-US" sz="1700" dirty="0"/>
              <a:t>Focus on major gift donors</a:t>
            </a:r>
          </a:p>
          <a:p>
            <a:r>
              <a:rPr lang="en-US" sz="1700" dirty="0"/>
              <a:t>Direct Mail with a focus on a student story</a:t>
            </a:r>
          </a:p>
          <a:p>
            <a:r>
              <a:rPr lang="en-US" sz="1700" dirty="0"/>
              <a:t>Online market place giving </a:t>
            </a:r>
          </a:p>
          <a:p>
            <a:r>
              <a:rPr lang="en-US" sz="1700" dirty="0"/>
              <a:t>Grant opportunities</a:t>
            </a:r>
          </a:p>
          <a:p>
            <a:r>
              <a:rPr lang="en-US" sz="1700" dirty="0"/>
              <a:t>Social Media </a:t>
            </a:r>
          </a:p>
          <a:p>
            <a:pPr lvl="0"/>
            <a:r>
              <a:rPr lang="en-US" sz="1700" dirty="0"/>
              <a:t>Development Committee to plan outreach and fundraising activities</a:t>
            </a:r>
          </a:p>
          <a:p>
            <a:pPr lvl="0"/>
            <a:r>
              <a:rPr lang="en-US" sz="1700" dirty="0"/>
              <a:t>Create 3-year fundraising plan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93A97-F8CE-494F-A2BA-95489A81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084" y="1469972"/>
            <a:ext cx="3239016" cy="51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Felician Mission: Haiti Development Objectives </a:t>
            </a:r>
            <a:br>
              <a:rPr lang="en-US" dirty="0"/>
            </a:br>
            <a:r>
              <a:rPr lang="en-US" dirty="0"/>
              <a:t>presented in August 2019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1702659"/>
            <a:ext cx="4919472" cy="37480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Raise $2 million by June 2023</a:t>
            </a:r>
          </a:p>
          <a:p>
            <a:pPr lvl="0"/>
            <a:r>
              <a:rPr lang="en-US" dirty="0"/>
              <a:t>Determine annual fund need of Haiti and whether an endowment is needed for annual support.</a:t>
            </a:r>
          </a:p>
          <a:p>
            <a:pPr lvl="0"/>
            <a:r>
              <a:rPr lang="en-US" dirty="0"/>
              <a:t>Continue working with Sr. Marilyn and Sr. Inga to understand the needs of the mission and to work collaboratively on fundraising efforts. </a:t>
            </a:r>
          </a:p>
          <a:p>
            <a:r>
              <a:rPr lang="en-US" dirty="0"/>
              <a:t>Create stewardship and cultivation plans for current donors.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1702659"/>
            <a:ext cx="4919472" cy="3748088"/>
          </a:xfrm>
        </p:spPr>
        <p:txBody>
          <a:bodyPr>
            <a:normAutofit/>
          </a:bodyPr>
          <a:lstStyle/>
          <a:p>
            <a:r>
              <a:rPr lang="en-US" dirty="0"/>
              <a:t>Provide updated information to donors regarding the impact being made in Haiti as a result of philanthropic support. </a:t>
            </a:r>
          </a:p>
          <a:p>
            <a:pPr lvl="0"/>
            <a:r>
              <a:rPr lang="en-US" dirty="0"/>
              <a:t>Create a pipeline of major gift prospects to increase number of major gifts to the campaign.</a:t>
            </a:r>
          </a:p>
          <a:p>
            <a:pPr lvl="0"/>
            <a:r>
              <a:rPr lang="en-US" dirty="0"/>
              <a:t>Create a solid base of annual fund donors.</a:t>
            </a:r>
          </a:p>
          <a:p>
            <a:pPr lvl="0"/>
            <a:r>
              <a:rPr lang="en-US" dirty="0"/>
              <a:t>Create a 3-year development plan for the FSNA Mission: Haiti.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29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96511" y="76200"/>
            <a:ext cx="9980682" cy="1096962"/>
          </a:xfrm>
        </p:spPr>
        <p:txBody>
          <a:bodyPr/>
          <a:lstStyle/>
          <a:p>
            <a:r>
              <a:rPr lang="en-US" dirty="0"/>
              <a:t>Felician Mission: Haiti Development Overview and Highlights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199"/>
            <a:ext cx="5312678" cy="4808989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Completed strategic plan and budget 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Created reply envelopes to be used in donor report, by Sisters during Mission Appeals in parishes and donor visits.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Created first donor report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Recommissioned Haiti video and made copies for distribution to increase awareness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Created new short video for social media, website and email 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Created donor Committee in NJ to engage donors and to plan outreach and fundraising activities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Conducted two Stewardship Events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Created landing page for Haiti information at www.feliciansisters.org/haiti</a:t>
            </a:r>
          </a:p>
          <a:p>
            <a:pPr lvl="0">
              <a:lnSpc>
                <a:spcPct val="110000"/>
              </a:lnSpc>
              <a:spcBef>
                <a:spcPts val="1400"/>
              </a:spcBef>
            </a:pPr>
            <a:r>
              <a:rPr lang="en-US" sz="1700" dirty="0"/>
              <a:t>Enhanced the Haiti blog to include history and giving options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1B21D-F835-41C5-8262-C1B6EF128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176">
            <a:off x="7687840" y="1470990"/>
            <a:ext cx="3253305" cy="487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35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Felician Mission: Haiti 2019 Donor Report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1702658"/>
            <a:ext cx="4919472" cy="451538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Key Elements and Strategies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First update to all donors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Highlighted overview of all services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Created to be viewed by all audiences: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Pictures told the story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Fact Graphics highlighted the need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Story told the outcome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Letters from </a:t>
            </a:r>
            <a:r>
              <a:rPr lang="en-US" dirty="0" err="1"/>
              <a:t>Srs</a:t>
            </a:r>
            <a:r>
              <a:rPr lang="en-US" dirty="0"/>
              <a:t>. Christopher, Marilyn and Inga shared the history.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“Postcard” picture on the back set the stage 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Explained the relationship of the Felician Sisters of North America to the mission</a:t>
            </a:r>
          </a:p>
          <a:p>
            <a:pPr lvl="0">
              <a:lnSpc>
                <a:spcPct val="115000"/>
              </a:lnSpc>
            </a:pPr>
            <a:r>
              <a:rPr lang="en-US" dirty="0"/>
              <a:t>Overall Results</a:t>
            </a:r>
            <a:endParaRPr lang="en-US" sz="1800" dirty="0"/>
          </a:p>
          <a:p>
            <a:pPr lvl="1">
              <a:lnSpc>
                <a:spcPct val="115000"/>
              </a:lnSpc>
            </a:pPr>
            <a:r>
              <a:rPr lang="en-US" dirty="0"/>
              <a:t>1,590 mailed to Haiti Donors:	$12,270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5,000 mailed to non-Haiti Donors:	$13,595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Total Giving:          		</a:t>
            </a:r>
            <a:r>
              <a:rPr lang="en-US" b="1" dirty="0"/>
              <a:t>$25,865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1D457-6329-41CB-941C-C5D65DEDB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080">
            <a:off x="8085945" y="1334562"/>
            <a:ext cx="3642141" cy="4722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0D235E-FDAD-413A-92B9-9C4EDF123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814">
            <a:off x="6422930" y="3133402"/>
            <a:ext cx="2604996" cy="3376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29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2CEB-5007-4799-AD4F-D2D4AD1F9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4272443" cy="2219691"/>
          </a:xfrm>
        </p:spPr>
        <p:txBody>
          <a:bodyPr>
            <a:normAutofit/>
          </a:bodyPr>
          <a:lstStyle/>
          <a:p>
            <a:r>
              <a:rPr lang="en-US" dirty="0"/>
              <a:t>Solicitation/</a:t>
            </a:r>
            <a:br>
              <a:rPr lang="en-US" dirty="0"/>
            </a:br>
            <a:r>
              <a:rPr lang="en-US" dirty="0"/>
              <a:t>Fundraising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4FA6D5-29C3-49D6-9118-7D4367231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43" t="2453" b="48"/>
          <a:stretch/>
        </p:blipFill>
        <p:spPr>
          <a:xfrm>
            <a:off x="5764492" y="1812022"/>
            <a:ext cx="6242950" cy="3238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67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9E6D-87FB-42F9-8284-835F1A98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Tuesday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6C287-265A-4B06-A2FA-454DE48C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559379" cy="457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Email-only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targeted emails from presenting tangible giving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Campaign introduced by Sr. Christopher and followed up by </a:t>
            </a:r>
            <a:r>
              <a:rPr lang="en-US" sz="2000" dirty="0" err="1"/>
              <a:t>Srs</a:t>
            </a:r>
            <a:r>
              <a:rPr lang="en-US" sz="2000" dirty="0"/>
              <a:t>. Inga and Marilyn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$9,500 raised with average gift of $226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Link to blog and website to increase online giving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8BCB03-13D1-4B6E-B41F-55D01B6E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9695" y="1684176"/>
            <a:ext cx="6645309" cy="4404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56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9E6D-87FB-42F9-8284-835F1A98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Mail Campaign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6C287-265A-4B06-A2FA-454DE48C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559379" cy="4572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 targeted segments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Haiti Donors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Non-Haiti Donors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Non-Donors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Targeted ask amounts based on previous giving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Personal update on crisis from </a:t>
            </a:r>
            <a:r>
              <a:rPr lang="en-US" sz="2000" dirty="0" err="1"/>
              <a:t>Srs</a:t>
            </a:r>
            <a:r>
              <a:rPr lang="en-US" sz="2000" dirty="0"/>
              <a:t>. Inga and Marilyn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$33,620 raised to date</a:t>
            </a:r>
          </a:p>
          <a:p>
            <a:endParaRPr lang="en-US" dirty="0"/>
          </a:p>
        </p:txBody>
      </p:sp>
      <p:pic>
        <p:nvPicPr>
          <p:cNvPr id="8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9446BE6-DAB9-4928-AFD0-891000149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59" y="1442905"/>
            <a:ext cx="3095097" cy="5071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screenshot of a newspaper&#10;&#10;Description automatically generated">
            <a:extLst>
              <a:ext uri="{FF2B5EF4-FFF2-40B4-BE49-F238E27FC236}">
                <a16:creationId xmlns:a16="http://schemas.microsoft.com/office/drawing/2014/main" id="{DDF3C28F-1F54-42BF-808B-255A2D575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852">
            <a:off x="8450584" y="1182823"/>
            <a:ext cx="3286614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0E44-C06B-43D5-B97E-FBA3E3C8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567" y="2292094"/>
            <a:ext cx="5899383" cy="2219691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Acknowledgment</a:t>
            </a:r>
            <a:br>
              <a:rPr lang="en-US" dirty="0"/>
            </a:br>
            <a:r>
              <a:rPr lang="en-US" sz="1800" cap="none" dirty="0">
                <a:solidFill>
                  <a:srgbClr val="514843"/>
                </a:solidFill>
                <a:latin typeface="Euphemia"/>
                <a:ea typeface="+mn-ea"/>
                <a:cs typeface="+mn-cs"/>
              </a:rPr>
              <a:t>Personalized Thank You Letters</a:t>
            </a:r>
            <a:br>
              <a:rPr lang="en-US" sz="1800" cap="none" dirty="0">
                <a:solidFill>
                  <a:srgbClr val="514843"/>
                </a:solidFill>
                <a:latin typeface="Euphemia"/>
                <a:ea typeface="+mn-ea"/>
                <a:cs typeface="+mn-cs"/>
              </a:rPr>
            </a:br>
            <a:r>
              <a:rPr lang="en-US" sz="1800" cap="none" dirty="0">
                <a:solidFill>
                  <a:srgbClr val="514843"/>
                </a:solidFill>
                <a:latin typeface="Euphemia"/>
                <a:ea typeface="+mn-ea"/>
                <a:cs typeface="+mn-cs"/>
              </a:rPr>
              <a:t>Prayer Bracelets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B788095-78E1-4A1F-B2EA-76585F293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4" r="3574"/>
          <a:stretch>
            <a:fillRect/>
          </a:stretch>
        </p:blipFill>
        <p:spPr>
          <a:xfrm>
            <a:off x="7016232" y="353845"/>
            <a:ext cx="3951954" cy="3191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2E9593-F18A-4FCC-BACE-5D2B3A781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4156">
            <a:off x="7688036" y="3153746"/>
            <a:ext cx="3956180" cy="2967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75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0E44-C06B-43D5-B97E-FBA3E3C8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788754"/>
            <a:ext cx="5734050" cy="2219691"/>
          </a:xfrm>
        </p:spPr>
        <p:txBody>
          <a:bodyPr/>
          <a:lstStyle/>
          <a:p>
            <a:r>
              <a:rPr lang="en-US" dirty="0"/>
              <a:t>Engagement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A40C603-E615-43AD-B097-682A6B5D05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10" b="1971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CE20F4-AB6A-430A-A642-21C4A04C0C22}"/>
              </a:ext>
            </a:extLst>
          </p:cNvPr>
          <p:cNvSpPr/>
          <p:nvPr/>
        </p:nvSpPr>
        <p:spPr>
          <a:xfrm>
            <a:off x="1104900" y="3488112"/>
            <a:ext cx="5177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Felician Mission: Haiti Development Committee </a:t>
            </a:r>
          </a:p>
          <a:p>
            <a:r>
              <a:rPr lang="en-US" dirty="0"/>
              <a:t>First meeting held in July and hosted by </a:t>
            </a:r>
          </a:p>
          <a:p>
            <a:r>
              <a:rPr lang="en-US" dirty="0"/>
              <a:t>Gavin and Marybeth O’Connor in Lodi, NJ</a:t>
            </a:r>
          </a:p>
        </p:txBody>
      </p:sp>
    </p:spTree>
    <p:extLst>
      <p:ext uri="{BB962C8B-B14F-4D97-AF65-F5344CB8AC3E}">
        <p14:creationId xmlns:p14="http://schemas.microsoft.com/office/powerpoint/2010/main" val="34124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4873beb7-5857-4685-be1f-d57550cc96cc"/>
    <ds:schemaRef ds:uri="http://schemas.microsoft.com/office/infopath/2007/PartnerControl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6671</TotalTime>
  <Words>1116</Words>
  <Application>Microsoft Office PowerPoint</Application>
  <PresentationFormat>Widescreen</PresentationFormat>
  <Paragraphs>272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 Light</vt:lpstr>
      <vt:lpstr>Euphemia</vt:lpstr>
      <vt:lpstr>Plantagenet Cherokee</vt:lpstr>
      <vt:lpstr>Wingdings</vt:lpstr>
      <vt:lpstr>Academic Literature 16x9</vt:lpstr>
      <vt:lpstr>Worksheet</vt:lpstr>
      <vt:lpstr>PowerPoint Presentation</vt:lpstr>
      <vt:lpstr>Felician Mission: Haiti Development Objectives  presented in August 2019</vt:lpstr>
      <vt:lpstr>Felician Mission: Haiti Development Overview and Highlights</vt:lpstr>
      <vt:lpstr>Felician Mission: Haiti 2019 Donor Report</vt:lpstr>
      <vt:lpstr>Solicitation/ Fundraising</vt:lpstr>
      <vt:lpstr>Giving Tuesday  </vt:lpstr>
      <vt:lpstr>Direct Mail Campaign  </vt:lpstr>
      <vt:lpstr>Acknowledgment Personalized Thank You Letters Prayer Bracelets </vt:lpstr>
      <vt:lpstr>Engagement</vt:lpstr>
      <vt:lpstr>Stewardship</vt:lpstr>
      <vt:lpstr>Stewardship</vt:lpstr>
      <vt:lpstr>Communication/ Promotion</vt:lpstr>
      <vt:lpstr>Communication/ Promotion</vt:lpstr>
      <vt:lpstr>Results</vt:lpstr>
      <vt:lpstr>Giving to Felician Mission: Haiti by Calendar Year</vt:lpstr>
      <vt:lpstr>Fiscal Year Giving Comparison  Giving to Date – January 28, 2020</vt:lpstr>
      <vt:lpstr>FY20 December Direct Mail Results</vt:lpstr>
      <vt:lpstr>Overall Revenue by Appeal as of January 14, 2020 </vt:lpstr>
      <vt:lpstr>Felician Mission: Haiti Development Future Efforts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Felician Mission:  Haiti</dc:title>
  <dc:creator>Marcia Wallander</dc:creator>
  <cp:lastModifiedBy>Marcia Wallander</cp:lastModifiedBy>
  <cp:revision>142</cp:revision>
  <cp:lastPrinted>2020-01-15T15:50:53Z</cp:lastPrinted>
  <dcterms:created xsi:type="dcterms:W3CDTF">2019-08-07T00:47:09Z</dcterms:created>
  <dcterms:modified xsi:type="dcterms:W3CDTF">2020-05-22T22:15:23Z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